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7" r:id="rId9"/>
    <p:sldId id="263" r:id="rId10"/>
    <p:sldId id="261" r:id="rId11"/>
    <p:sldId id="268" r:id="rId12"/>
    <p:sldId id="269" r:id="rId13"/>
    <p:sldId id="270" r:id="rId14"/>
    <p:sldId id="271" r:id="rId15"/>
    <p:sldId id="272" r:id="rId16"/>
    <p:sldId id="264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68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77436" y="923366"/>
            <a:ext cx="9615805" cy="1246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1717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1717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1717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" y="-3"/>
            <a:ext cx="18275808" cy="1025347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5876016" y="425322"/>
            <a:ext cx="1488440" cy="1634489"/>
          </a:xfrm>
          <a:custGeom>
            <a:avLst/>
            <a:gdLst/>
            <a:ahLst/>
            <a:cxnLst/>
            <a:rect l="l" t="t" r="r" b="b"/>
            <a:pathLst>
              <a:path w="1488440" h="1634489">
                <a:moveTo>
                  <a:pt x="449580" y="0"/>
                </a:moveTo>
                <a:lnTo>
                  <a:pt x="0" y="369061"/>
                </a:lnTo>
                <a:lnTo>
                  <a:pt x="1038478" y="1634108"/>
                </a:lnTo>
                <a:lnTo>
                  <a:pt x="1488059" y="1264920"/>
                </a:lnTo>
                <a:lnTo>
                  <a:pt x="449580" y="0"/>
                </a:lnTo>
                <a:close/>
              </a:path>
            </a:pathLst>
          </a:custGeom>
          <a:solidFill>
            <a:srgbClr val="C3C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97073" y="0"/>
            <a:ext cx="2074278" cy="222135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6261206" y="234187"/>
            <a:ext cx="1600200" cy="1727200"/>
          </a:xfrm>
          <a:custGeom>
            <a:avLst/>
            <a:gdLst/>
            <a:ahLst/>
            <a:cxnLst/>
            <a:rect l="l" t="t" r="r" b="b"/>
            <a:pathLst>
              <a:path w="1600200" h="1727200">
                <a:moveTo>
                  <a:pt x="558419" y="0"/>
                </a:moveTo>
                <a:lnTo>
                  <a:pt x="0" y="458469"/>
                </a:lnTo>
                <a:lnTo>
                  <a:pt x="1041526" y="1727200"/>
                </a:lnTo>
                <a:lnTo>
                  <a:pt x="1599946" y="1268856"/>
                </a:lnTo>
                <a:lnTo>
                  <a:pt x="558419" y="0"/>
                </a:lnTo>
                <a:close/>
              </a:path>
            </a:pathLst>
          </a:custGeom>
          <a:solidFill>
            <a:srgbClr val="3485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695956" y="1502663"/>
            <a:ext cx="12402820" cy="125095"/>
          </a:xfrm>
          <a:custGeom>
            <a:avLst/>
            <a:gdLst/>
            <a:ahLst/>
            <a:cxnLst/>
            <a:rect l="l" t="t" r="r" b="b"/>
            <a:pathLst>
              <a:path w="12402819" h="125094">
                <a:moveTo>
                  <a:pt x="0" y="124967"/>
                </a:moveTo>
                <a:lnTo>
                  <a:pt x="12402312" y="124967"/>
                </a:lnTo>
                <a:lnTo>
                  <a:pt x="12402312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solidFill>
            <a:srgbClr val="0D4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78255" y="9208007"/>
            <a:ext cx="4349496" cy="85648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024" y="143256"/>
            <a:ext cx="4346448" cy="99060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19090" y="0"/>
            <a:ext cx="7170546" cy="18580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1717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842260" y="1350263"/>
            <a:ext cx="12402820" cy="125095"/>
          </a:xfrm>
          <a:custGeom>
            <a:avLst/>
            <a:gdLst/>
            <a:ahLst/>
            <a:cxnLst/>
            <a:rect l="l" t="t" r="r" b="b"/>
            <a:pathLst>
              <a:path w="12402819" h="125094">
                <a:moveTo>
                  <a:pt x="0" y="124967"/>
                </a:moveTo>
                <a:lnTo>
                  <a:pt x="12402312" y="124967"/>
                </a:lnTo>
                <a:lnTo>
                  <a:pt x="12402312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solidFill>
            <a:srgbClr val="0D4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06800" y="313943"/>
            <a:ext cx="1758696" cy="97535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031" y="341375"/>
            <a:ext cx="2368296" cy="530351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4903" y="0"/>
            <a:ext cx="10502265" cy="17809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14864" y="2992577"/>
            <a:ext cx="8039100" cy="69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17171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5500" y="4135373"/>
            <a:ext cx="17259300" cy="331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image" Target="../media/image20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37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t.wikipedia.org/wiki/Mem%C3%B3ria_auxiliar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349857" y="463550"/>
              <a:ext cx="2028189" cy="2124710"/>
            </a:xfrm>
            <a:custGeom>
              <a:avLst/>
              <a:gdLst/>
              <a:ahLst/>
              <a:cxnLst/>
              <a:rect l="l" t="t" r="r" b="b"/>
              <a:pathLst>
                <a:path w="2028190" h="2124710">
                  <a:moveTo>
                    <a:pt x="870076" y="0"/>
                  </a:moveTo>
                  <a:lnTo>
                    <a:pt x="0" y="714248"/>
                  </a:lnTo>
                  <a:lnTo>
                    <a:pt x="1157858" y="2124709"/>
                  </a:lnTo>
                  <a:lnTo>
                    <a:pt x="2027935" y="1410461"/>
                  </a:lnTo>
                  <a:lnTo>
                    <a:pt x="870076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07870" y="0"/>
              <a:ext cx="2753740" cy="28073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096362" y="213868"/>
              <a:ext cx="2242185" cy="2301875"/>
            </a:xfrm>
            <a:custGeom>
              <a:avLst/>
              <a:gdLst/>
              <a:ahLst/>
              <a:cxnLst/>
              <a:rect l="l" t="t" r="r" b="b"/>
              <a:pathLst>
                <a:path w="2242184" h="2301875">
                  <a:moveTo>
                    <a:pt x="1080642" y="0"/>
                  </a:moveTo>
                  <a:lnTo>
                    <a:pt x="0" y="887095"/>
                  </a:lnTo>
                  <a:lnTo>
                    <a:pt x="1161415" y="2301748"/>
                  </a:lnTo>
                  <a:lnTo>
                    <a:pt x="2241930" y="1414779"/>
                  </a:lnTo>
                  <a:lnTo>
                    <a:pt x="1080642" y="0"/>
                  </a:lnTo>
                  <a:close/>
                </a:path>
              </a:pathLst>
            </a:custGeom>
            <a:solidFill>
              <a:srgbClr val="3485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138" y="7719568"/>
              <a:ext cx="1749425" cy="1775460"/>
            </a:xfrm>
            <a:custGeom>
              <a:avLst/>
              <a:gdLst/>
              <a:ahLst/>
              <a:cxnLst/>
              <a:rect l="l" t="t" r="r" b="b"/>
              <a:pathLst>
                <a:path w="1749425" h="1775459">
                  <a:moveTo>
                    <a:pt x="628484" y="0"/>
                  </a:moveTo>
                  <a:lnTo>
                    <a:pt x="0" y="598804"/>
                  </a:lnTo>
                  <a:lnTo>
                    <a:pt x="1120787" y="1775180"/>
                  </a:lnTo>
                  <a:lnTo>
                    <a:pt x="1749272" y="1176400"/>
                  </a:lnTo>
                  <a:lnTo>
                    <a:pt x="628484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2735" y="7995666"/>
              <a:ext cx="1943976" cy="19796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0107" y="8022335"/>
              <a:ext cx="1905000" cy="1924050"/>
            </a:xfrm>
            <a:custGeom>
              <a:avLst/>
              <a:gdLst/>
              <a:ahLst/>
              <a:cxnLst/>
              <a:rect l="l" t="t" r="r" b="b"/>
              <a:pathLst>
                <a:path w="1905000" h="1924050">
                  <a:moveTo>
                    <a:pt x="780550" y="0"/>
                  </a:moveTo>
                  <a:lnTo>
                    <a:pt x="0" y="743584"/>
                  </a:lnTo>
                  <a:lnTo>
                    <a:pt x="1124111" y="1923491"/>
                  </a:lnTo>
                  <a:lnTo>
                    <a:pt x="1904653" y="1179855"/>
                  </a:lnTo>
                  <a:lnTo>
                    <a:pt x="780550" y="0"/>
                  </a:lnTo>
                  <a:close/>
                </a:path>
              </a:pathLst>
            </a:custGeom>
            <a:solidFill>
              <a:srgbClr val="2969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8167" y="6004559"/>
              <a:ext cx="2121408" cy="14904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0098" y="3853688"/>
              <a:ext cx="6080633" cy="18138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7971" y="3853688"/>
              <a:ext cx="7269988" cy="18138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0209" y="2935173"/>
              <a:ext cx="3741420" cy="954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7381" y="2935173"/>
              <a:ext cx="1085494" cy="95432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1578" y="2935173"/>
              <a:ext cx="4626737" cy="9543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19" y="39623"/>
              <a:ext cx="3078480" cy="1066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8305" y="5937453"/>
              <a:ext cx="3269615" cy="9116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88305" y="6712280"/>
              <a:ext cx="2286888" cy="9116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48551" y="6712280"/>
              <a:ext cx="341375" cy="91165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276845" y="5949746"/>
            <a:ext cx="4881245" cy="1517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38835">
              <a:lnSpc>
                <a:spcPct val="134100"/>
              </a:lnSpc>
              <a:spcBef>
                <a:spcPts val="95"/>
              </a:spcBef>
            </a:pPr>
            <a:r>
              <a:rPr sz="3650" i="1" spc="-200" dirty="0">
                <a:solidFill>
                  <a:srgbClr val="0D4879"/>
                </a:solidFill>
                <a:latin typeface="Verdana"/>
                <a:cs typeface="Verdana"/>
              </a:rPr>
              <a:t>Eng.</a:t>
            </a:r>
            <a:r>
              <a:rPr sz="3650" i="1" spc="-395" dirty="0">
                <a:solidFill>
                  <a:srgbClr val="0D4879"/>
                </a:solidFill>
                <a:latin typeface="Verdana"/>
                <a:cs typeface="Verdana"/>
              </a:rPr>
              <a:t> </a:t>
            </a:r>
            <a:r>
              <a:rPr sz="3650" i="1" spc="60" dirty="0">
                <a:solidFill>
                  <a:srgbClr val="0D4879"/>
                </a:solidFill>
                <a:latin typeface="Verdana"/>
                <a:cs typeface="Verdana"/>
              </a:rPr>
              <a:t>José</a:t>
            </a:r>
            <a:r>
              <a:rPr sz="3650" i="1" spc="-415" dirty="0">
                <a:solidFill>
                  <a:srgbClr val="0D4879"/>
                </a:solidFill>
                <a:latin typeface="Verdana"/>
                <a:cs typeface="Verdana"/>
              </a:rPr>
              <a:t> </a:t>
            </a:r>
            <a:r>
              <a:rPr sz="3650" i="1" spc="-10" dirty="0">
                <a:solidFill>
                  <a:srgbClr val="0D4879"/>
                </a:solidFill>
                <a:latin typeface="Verdana"/>
                <a:cs typeface="Verdana"/>
              </a:rPr>
              <a:t>Chicote </a:t>
            </a:r>
            <a:r>
              <a:rPr sz="3650" i="1" dirty="0">
                <a:solidFill>
                  <a:srgbClr val="0D4879"/>
                </a:solidFill>
                <a:latin typeface="Verdana"/>
                <a:cs typeface="Verdana"/>
              </a:rPr>
              <a:t>Anabela</a:t>
            </a:r>
            <a:r>
              <a:rPr sz="3650" i="1" spc="-225" dirty="0">
                <a:solidFill>
                  <a:srgbClr val="0D4879"/>
                </a:solidFill>
                <a:latin typeface="Verdana"/>
                <a:cs typeface="Verdana"/>
              </a:rPr>
              <a:t> </a:t>
            </a:r>
            <a:r>
              <a:rPr sz="3650" i="1" spc="-160" dirty="0">
                <a:solidFill>
                  <a:srgbClr val="0D4879"/>
                </a:solidFill>
                <a:latin typeface="Verdana"/>
                <a:cs typeface="Verdana"/>
              </a:rPr>
              <a:t>T.N</a:t>
            </a:r>
            <a:r>
              <a:rPr sz="3650" i="1" spc="-280" dirty="0">
                <a:solidFill>
                  <a:srgbClr val="0D4879"/>
                </a:solidFill>
                <a:latin typeface="Verdana"/>
                <a:cs typeface="Verdana"/>
              </a:rPr>
              <a:t> </a:t>
            </a:r>
            <a:r>
              <a:rPr sz="3650" i="1" spc="-10" dirty="0">
                <a:solidFill>
                  <a:srgbClr val="0D4879"/>
                </a:solidFill>
                <a:latin typeface="Verdana"/>
                <a:cs typeface="Verdana"/>
              </a:rPr>
              <a:t>Faustino</a:t>
            </a:r>
            <a:endParaRPr sz="365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59495" y="131063"/>
            <a:ext cx="9370060" cy="9543415"/>
            <a:chOff x="8159495" y="131063"/>
            <a:chExt cx="9370060" cy="9543415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79551" y="8933687"/>
              <a:ext cx="4349496" cy="7406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9495" y="131063"/>
              <a:ext cx="1478279" cy="758951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56944" marR="5080" indent="-944880">
              <a:lnSpc>
                <a:spcPct val="100000"/>
              </a:lnSpc>
              <a:spcBef>
                <a:spcPts val="110"/>
              </a:spcBef>
            </a:pPr>
            <a:r>
              <a:rPr sz="4000" b="0" dirty="0">
                <a:latin typeface="Trebuchet MS"/>
                <a:cs typeface="Trebuchet MS"/>
              </a:rPr>
              <a:t>INSTITUTO</a:t>
            </a:r>
            <a:r>
              <a:rPr sz="4000" b="0" spc="-35" dirty="0">
                <a:latin typeface="Trebuchet MS"/>
                <a:cs typeface="Trebuchet MS"/>
              </a:rPr>
              <a:t> </a:t>
            </a:r>
            <a:r>
              <a:rPr sz="4000" b="0" dirty="0">
                <a:latin typeface="Trebuchet MS"/>
                <a:cs typeface="Trebuchet MS"/>
              </a:rPr>
              <a:t>SUPERIOR</a:t>
            </a:r>
            <a:r>
              <a:rPr sz="4000" b="0" spc="-30" dirty="0">
                <a:latin typeface="Trebuchet MS"/>
                <a:cs typeface="Trebuchet MS"/>
              </a:rPr>
              <a:t> </a:t>
            </a:r>
            <a:r>
              <a:rPr sz="4000" b="0" dirty="0">
                <a:latin typeface="Trebuchet MS"/>
                <a:cs typeface="Trebuchet MS"/>
              </a:rPr>
              <a:t>POLITÉCNICO</a:t>
            </a:r>
            <a:r>
              <a:rPr sz="4000" b="0" spc="-120" dirty="0">
                <a:latin typeface="Trebuchet MS"/>
                <a:cs typeface="Trebuchet MS"/>
              </a:rPr>
              <a:t> </a:t>
            </a:r>
            <a:r>
              <a:rPr sz="4000" b="0" dirty="0">
                <a:latin typeface="Trebuchet MS"/>
                <a:cs typeface="Trebuchet MS"/>
              </a:rPr>
              <a:t>DO</a:t>
            </a:r>
            <a:r>
              <a:rPr sz="4000" b="0" spc="-30" dirty="0">
                <a:latin typeface="Trebuchet MS"/>
                <a:cs typeface="Trebuchet MS"/>
              </a:rPr>
              <a:t> </a:t>
            </a:r>
            <a:r>
              <a:rPr sz="4000" b="0" spc="-25" dirty="0">
                <a:latin typeface="Trebuchet MS"/>
                <a:cs typeface="Trebuchet MS"/>
              </a:rPr>
              <a:t>BIÉ </a:t>
            </a:r>
            <a:r>
              <a:rPr sz="4000" b="0" dirty="0">
                <a:latin typeface="Trebuchet MS"/>
                <a:cs typeface="Trebuchet MS"/>
              </a:rPr>
              <a:t>DEPARTAMENTO</a:t>
            </a:r>
            <a:r>
              <a:rPr sz="4000" b="0" spc="-95" dirty="0">
                <a:latin typeface="Trebuchet MS"/>
                <a:cs typeface="Trebuchet MS"/>
              </a:rPr>
              <a:t> </a:t>
            </a:r>
            <a:r>
              <a:rPr sz="4000" b="0" dirty="0">
                <a:latin typeface="Trebuchet MS"/>
                <a:cs typeface="Trebuchet MS"/>
              </a:rPr>
              <a:t>DE</a:t>
            </a:r>
            <a:r>
              <a:rPr sz="4000" b="0" spc="-25" dirty="0">
                <a:latin typeface="Trebuchet MS"/>
                <a:cs typeface="Trebuchet MS"/>
              </a:rPr>
              <a:t> </a:t>
            </a:r>
            <a:r>
              <a:rPr sz="4000" b="0" spc="-10" dirty="0">
                <a:latin typeface="Trebuchet MS"/>
                <a:cs typeface="Trebuchet MS"/>
              </a:rPr>
              <a:t>ENGENHARIAS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25500" y="1658531"/>
              <a:ext cx="14643100" cy="93439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6800" y="313943"/>
              <a:ext cx="1758696" cy="975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341375"/>
              <a:ext cx="2368296" cy="53035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500" y="2062098"/>
            <a:ext cx="1439291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lang="pt-PT" sz="3200" dirty="0"/>
              <a:t>O HDD </a:t>
            </a:r>
            <a:r>
              <a:rPr lang="pt-PT" sz="3200" b="0" dirty="0"/>
              <a:t>é a tecnologia mais antiga. Ele funciona com discos magnéticos que giram em alta velocidade e um braço mecânico (semelhante a um toca-discos) que lê os dados</a:t>
            </a:r>
            <a:r>
              <a:rPr lang="pt-PT" sz="3200" b="0" dirty="0" smtClean="0"/>
              <a:t>.</a:t>
            </a:r>
            <a:br>
              <a:rPr lang="pt-PT" sz="3200" b="0" dirty="0" smtClean="0"/>
            </a:br>
            <a:r>
              <a:rPr lang="pt-PT" sz="3200" b="0" dirty="0"/>
              <a:t/>
            </a:r>
            <a:br>
              <a:rPr lang="pt-PT" sz="3200" b="0" dirty="0"/>
            </a:br>
            <a:r>
              <a:rPr lang="pt-PT" sz="3200" dirty="0" smtClean="0"/>
              <a:t>VANTAGENS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414020" y="5170428"/>
            <a:ext cx="17259300" cy="2808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85470" algn="l"/>
              </a:tabLst>
            </a:pPr>
            <a:r>
              <a:rPr lang="pt-PT" b="1" dirty="0" smtClean="0"/>
              <a:t>	Preço por </a:t>
            </a:r>
            <a:r>
              <a:rPr lang="pt-PT" b="1" dirty="0"/>
              <a:t>GB: </a:t>
            </a:r>
            <a:r>
              <a:rPr lang="pt-PT" dirty="0"/>
              <a:t>É muito mais barato para armazenar grandes volumes de dados (como 2TB, 4TB ou mais</a:t>
            </a:r>
            <a:r>
              <a:rPr lang="pt-PT" dirty="0" smtClean="0"/>
              <a:t>).</a:t>
            </a:r>
          </a:p>
          <a:p>
            <a:pPr marL="583565" marR="508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85470" algn="l"/>
              </a:tabLst>
            </a:pPr>
            <a:endParaRPr lang="pt-PT" b="1" dirty="0" smtClean="0"/>
          </a:p>
          <a:p>
            <a:pPr marL="583565" marR="508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85470" algn="l"/>
              </a:tabLst>
            </a:pPr>
            <a:r>
              <a:rPr lang="pt-PT" b="1" dirty="0" smtClean="0"/>
              <a:t>	Vida </a:t>
            </a:r>
            <a:r>
              <a:rPr lang="pt-PT" b="1" dirty="0"/>
              <a:t>útil de armazenamento: </a:t>
            </a:r>
            <a:r>
              <a:rPr lang="pt-PT" dirty="0"/>
              <a:t>Se ficar desligado guardado na gaveta, tende a reter os dados por mais tempo que um </a:t>
            </a:r>
            <a:r>
              <a:rPr lang="pt-PT" dirty="0" smtClean="0"/>
              <a:t>SSD</a:t>
            </a:r>
            <a:endParaRPr spc="-1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09923" y="1105639"/>
            <a:ext cx="15140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VANTAGENS E DESVANTAGENS DO SSD  HDD E BARRAMENTOS</a:t>
            </a:r>
            <a:endParaRPr lang="pt-PT" sz="3600" dirty="0">
              <a:solidFill>
                <a:schemeClr val="tx1">
                  <a:lumMod val="95000"/>
                  <a:lumOff val="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78"/>
            <a:ext cx="18288000" cy="10287000"/>
            <a:chOff x="-8313" y="22366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13" y="22366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5087" y="1247308"/>
              <a:ext cx="14685010" cy="183676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6800" y="313943"/>
              <a:ext cx="1758696" cy="975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341375"/>
              <a:ext cx="2368296" cy="53035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500" y="2062098"/>
            <a:ext cx="1439291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6285" algn="l"/>
              </a:tabLst>
            </a:pPr>
            <a:r>
              <a:rPr lang="pt-PT" sz="3200" dirty="0" smtClean="0"/>
              <a:t>DESVANTAGENS</a:t>
            </a:r>
            <a:endParaRPr sz="32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60187" y="2770901"/>
            <a:ext cx="17259300" cy="2795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3565" marR="508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85470" algn="l"/>
              </a:tabLst>
            </a:pPr>
            <a:r>
              <a:rPr lang="pt-PT" b="1" dirty="0"/>
              <a:t>Lentidão: </a:t>
            </a:r>
            <a:r>
              <a:rPr lang="pt-PT" dirty="0"/>
              <a:t>O tempo de leitura e escrita é baixo, o que faz o Windows e programas demorarem a abrir</a:t>
            </a:r>
            <a:r>
              <a:rPr lang="pt-PT" dirty="0" smtClean="0"/>
              <a:t>.</a:t>
            </a:r>
          </a:p>
          <a:p>
            <a:pPr marL="583565" marR="508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85470" algn="l"/>
              </a:tabLst>
            </a:pPr>
            <a:r>
              <a:rPr lang="pt-PT" b="1" dirty="0" smtClean="0"/>
              <a:t>Fragilidade</a:t>
            </a:r>
            <a:r>
              <a:rPr lang="pt-PT" b="1" dirty="0"/>
              <a:t>: </a:t>
            </a:r>
            <a:r>
              <a:rPr lang="pt-PT" dirty="0"/>
              <a:t>Como possui peças móveis, qualquer queda ou impacto com o computador ligado pode corromper os dados</a:t>
            </a:r>
            <a:r>
              <a:rPr lang="pt-PT" dirty="0" smtClean="0"/>
              <a:t>.</a:t>
            </a:r>
          </a:p>
          <a:p>
            <a:pPr marL="583565" marR="508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585470" algn="l"/>
              </a:tabLst>
            </a:pPr>
            <a:r>
              <a:rPr lang="pt-PT" b="1" dirty="0" smtClean="0"/>
              <a:t>Barulho </a:t>
            </a:r>
            <a:r>
              <a:rPr lang="pt-PT" b="1" dirty="0"/>
              <a:t>e Calor: </a:t>
            </a:r>
            <a:r>
              <a:rPr lang="pt-PT" dirty="0"/>
              <a:t>Ele vibra, faz um ruído característico e esquenta mais.</a:t>
            </a:r>
            <a:endParaRPr spc="-1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73866" y="696668"/>
            <a:ext cx="15559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VANTAGENS E DESVANTAGENS DO SSD  HDD E BARRAMENTOS</a:t>
            </a:r>
            <a:endParaRPr lang="pt-PT" sz="3600" dirty="0">
              <a:solidFill>
                <a:schemeClr val="tx2">
                  <a:lumMod val="60000"/>
                  <a:lumOff val="4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816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8541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1000" y="1434417"/>
              <a:ext cx="15163800" cy="227168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6800" y="313943"/>
              <a:ext cx="1758696" cy="975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341375"/>
              <a:ext cx="2368296" cy="53035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56031" y="2569181"/>
            <a:ext cx="17259300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00000"/>
              </a:lnSpc>
              <a:spcBef>
                <a:spcPts val="100"/>
              </a:spcBef>
              <a:tabLst>
                <a:tab pos="585470" algn="l"/>
              </a:tabLst>
            </a:pPr>
            <a:r>
              <a:rPr lang="pt-PT" dirty="0"/>
              <a:t>O SSD é a tecnologia moderna. Ele não possui peças móveis; os dados são armazenados em chips de memória flash (semelhante a um pen drive gigante</a:t>
            </a:r>
            <a:r>
              <a:rPr lang="pt-PT" dirty="0" smtClean="0"/>
              <a:t>).</a:t>
            </a:r>
          </a:p>
          <a:p>
            <a:pPr marL="12065" marR="5080" algn="just">
              <a:lnSpc>
                <a:spcPct val="100000"/>
              </a:lnSpc>
              <a:spcBef>
                <a:spcPts val="100"/>
              </a:spcBef>
              <a:tabLst>
                <a:tab pos="585470" algn="l"/>
              </a:tabLst>
            </a:pPr>
            <a:endParaRPr lang="pt-PT" dirty="0" smtClean="0"/>
          </a:p>
          <a:p>
            <a:pPr marL="12065" marR="5080" algn="just">
              <a:lnSpc>
                <a:spcPct val="100000"/>
              </a:lnSpc>
              <a:spcBef>
                <a:spcPts val="100"/>
              </a:spcBef>
              <a:tabLst>
                <a:tab pos="585470" algn="l"/>
              </a:tabLst>
            </a:pPr>
            <a:r>
              <a:rPr lang="en-US" b="1" spc="-10" dirty="0" smtClean="0"/>
              <a:t>VANTAGENS</a:t>
            </a:r>
            <a:endParaRPr b="1" spc="-1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76749" y="799366"/>
            <a:ext cx="1580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VANTAGENS E DESVANTAGENS DO SSD  HDD E BARRAMENTOS</a:t>
            </a:r>
            <a:endParaRPr kumimoji="0" lang="pt-PT" sz="36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object 9"/>
          <p:cNvSpPr txBox="1">
            <a:spLocks/>
          </p:cNvSpPr>
          <p:nvPr/>
        </p:nvSpPr>
        <p:spPr>
          <a:xfrm>
            <a:off x="256031" y="5044959"/>
            <a:ext cx="1725930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3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b="1" dirty="0" smtClean="0"/>
              <a:t>Velocidade </a:t>
            </a:r>
            <a:r>
              <a:rPr lang="pt-PT" b="1" dirty="0"/>
              <a:t>Extrema:</a:t>
            </a:r>
            <a:r>
              <a:rPr lang="pt-PT" dirty="0"/>
              <a:t> Um SSD simples é, no mínimo, </a:t>
            </a:r>
            <a:r>
              <a:rPr lang="pt-PT" b="1" dirty="0"/>
              <a:t>10 vezes mais rápido</a:t>
            </a:r>
            <a:r>
              <a:rPr lang="pt-PT" dirty="0"/>
              <a:t> que um HDD. O computador liga em segundos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b="1" dirty="0"/>
              <a:t>Resistência Física:</a:t>
            </a:r>
            <a:r>
              <a:rPr lang="pt-PT" dirty="0"/>
              <a:t> Como não tem agulha nem discos, é muito mais resistente a quedas e movimentos bruscos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b="1" dirty="0"/>
              <a:t>Silencioso:</a:t>
            </a:r>
            <a:r>
              <a:rPr lang="pt-PT" dirty="0"/>
              <a:t> Não emite nenhum som e consome menos energia, aumentando a bateria de notebooks.</a:t>
            </a:r>
          </a:p>
        </p:txBody>
      </p:sp>
    </p:spTree>
    <p:extLst>
      <p:ext uri="{BB962C8B-B14F-4D97-AF65-F5344CB8AC3E}">
        <p14:creationId xmlns:p14="http://schemas.microsoft.com/office/powerpoint/2010/main" val="2767246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855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42260" y="1350263"/>
              <a:ext cx="12402820" cy="125095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6800" y="313943"/>
              <a:ext cx="1758696" cy="975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341375"/>
              <a:ext cx="2368296" cy="53035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56031" y="2569181"/>
            <a:ext cx="172593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00000"/>
              </a:lnSpc>
              <a:spcBef>
                <a:spcPts val="100"/>
              </a:spcBef>
              <a:tabLst>
                <a:tab pos="585470" algn="l"/>
              </a:tabLst>
            </a:pPr>
            <a:r>
              <a:rPr lang="en-US" b="1" spc="-10" dirty="0" smtClean="0"/>
              <a:t>DESVANTAGENS</a:t>
            </a:r>
            <a:endParaRPr b="1" spc="-10" dirty="0"/>
          </a:p>
        </p:txBody>
      </p:sp>
      <p:sp>
        <p:nvSpPr>
          <p:cNvPr id="11" name="object 9"/>
          <p:cNvSpPr txBox="1">
            <a:spLocks/>
          </p:cNvSpPr>
          <p:nvPr/>
        </p:nvSpPr>
        <p:spPr>
          <a:xfrm>
            <a:off x="269886" y="3565747"/>
            <a:ext cx="172593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3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b="1" dirty="0" smtClean="0"/>
              <a:t>Custo</a:t>
            </a:r>
            <a:r>
              <a:rPr lang="pt-PT" b="1" dirty="0"/>
              <a:t>:</a:t>
            </a:r>
            <a:r>
              <a:rPr lang="pt-PT" dirty="0"/>
              <a:t> Ainda é mais caro que o HDD quando falamos de capacidades muito altas (acima de 2TB</a:t>
            </a:r>
            <a:r>
              <a:rPr lang="pt-PT" dirty="0" smtClean="0"/>
              <a:t>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b="1" dirty="0" smtClean="0"/>
              <a:t>Ciclos </a:t>
            </a:r>
            <a:r>
              <a:rPr lang="pt-PT" b="1" dirty="0"/>
              <a:t>de Escrita</a:t>
            </a:r>
            <a:r>
              <a:rPr lang="pt-PT" dirty="0"/>
              <a:t>: As memórias flash têm um limite de quantas vezes podem ser gravadas, embora para um usuário comum isso demore muitos anos para ser um problema.</a:t>
            </a:r>
          </a:p>
        </p:txBody>
      </p:sp>
      <p:sp>
        <p:nvSpPr>
          <p:cNvPr id="12" name="object 4"/>
          <p:cNvSpPr/>
          <p:nvPr/>
        </p:nvSpPr>
        <p:spPr>
          <a:xfrm>
            <a:off x="381000" y="1335876"/>
            <a:ext cx="15163800" cy="227168"/>
          </a:xfrm>
          <a:custGeom>
            <a:avLst/>
            <a:gdLst/>
            <a:ahLst/>
            <a:cxnLst/>
            <a:rect l="l" t="t" r="r" b="b"/>
            <a:pathLst>
              <a:path w="12402819" h="125094">
                <a:moveTo>
                  <a:pt x="0" y="124967"/>
                </a:moveTo>
                <a:lnTo>
                  <a:pt x="12402312" y="124967"/>
                </a:lnTo>
                <a:lnTo>
                  <a:pt x="12402312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solidFill>
            <a:srgbClr val="0D48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CaixaDeTexto 12"/>
          <p:cNvSpPr txBox="1"/>
          <p:nvPr/>
        </p:nvSpPr>
        <p:spPr>
          <a:xfrm>
            <a:off x="276749" y="799366"/>
            <a:ext cx="1580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VANTAGENS E DESVANTAGENS DO SSD  HDD E BARRAMENTOS</a:t>
            </a:r>
            <a:endParaRPr kumimoji="0" lang="pt-PT" sz="36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88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8541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1000" y="1434417"/>
              <a:ext cx="15163800" cy="227168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6800" y="313943"/>
              <a:ext cx="1758696" cy="975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341375"/>
              <a:ext cx="2368296" cy="53035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56031" y="2569181"/>
            <a:ext cx="17259300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00000"/>
              </a:lnSpc>
              <a:spcBef>
                <a:spcPts val="100"/>
              </a:spcBef>
              <a:tabLst>
                <a:tab pos="585470" algn="l"/>
              </a:tabLst>
            </a:pPr>
            <a:r>
              <a:rPr lang="pt-PT" dirty="0"/>
              <a:t>Os </a:t>
            </a:r>
            <a:r>
              <a:rPr lang="pt-PT" b="1" dirty="0"/>
              <a:t>barramentos</a:t>
            </a:r>
            <a:r>
              <a:rPr lang="pt-PT" dirty="0"/>
              <a:t> são os "caminhos" ou estradas eletrônicas que permitem que os componentes de um computador (processador, memória e periféricos) conversem entre si. </a:t>
            </a:r>
            <a:endParaRPr lang="pt-PT" dirty="0" smtClean="0"/>
          </a:p>
          <a:p>
            <a:pPr marL="12065" marR="5080" algn="just">
              <a:lnSpc>
                <a:spcPct val="100000"/>
              </a:lnSpc>
              <a:spcBef>
                <a:spcPts val="100"/>
              </a:spcBef>
              <a:tabLst>
                <a:tab pos="585470" algn="l"/>
              </a:tabLst>
            </a:pPr>
            <a:endParaRPr lang="pt-PT" b="1" spc="-10" dirty="0"/>
          </a:p>
          <a:p>
            <a:pPr marL="12065" marR="5080" algn="just">
              <a:lnSpc>
                <a:spcPct val="100000"/>
              </a:lnSpc>
              <a:spcBef>
                <a:spcPts val="100"/>
              </a:spcBef>
              <a:tabLst>
                <a:tab pos="585470" algn="l"/>
              </a:tabLst>
            </a:pPr>
            <a:r>
              <a:rPr lang="en-US" b="1" spc="-10" dirty="0" smtClean="0"/>
              <a:t>VANTAGENS</a:t>
            </a:r>
            <a:endParaRPr b="1" spc="-1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76749" y="799366"/>
            <a:ext cx="1580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VANTAGENS E DESVANTAGENS DO SSD  HDD E BARRAMENTOS</a:t>
            </a:r>
            <a:endParaRPr kumimoji="0" lang="pt-PT" sz="36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object 9"/>
          <p:cNvSpPr txBox="1">
            <a:spLocks/>
          </p:cNvSpPr>
          <p:nvPr/>
        </p:nvSpPr>
        <p:spPr>
          <a:xfrm>
            <a:off x="256031" y="5044959"/>
            <a:ext cx="1725930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3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b="1" dirty="0" smtClean="0"/>
              <a:t>Velocidade </a:t>
            </a:r>
            <a:r>
              <a:rPr lang="pt-PT" b="1" dirty="0"/>
              <a:t>Extrema:</a:t>
            </a:r>
            <a:r>
              <a:rPr lang="pt-PT" dirty="0"/>
              <a:t> Um SSD simples é, no mínimo, </a:t>
            </a:r>
            <a:r>
              <a:rPr lang="pt-PT" b="1" dirty="0"/>
              <a:t>10 vezes mais rápido</a:t>
            </a:r>
            <a:r>
              <a:rPr lang="pt-PT" dirty="0"/>
              <a:t> que um HDD. O computador liga em segundos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b="1" dirty="0"/>
              <a:t>Resistência Física:</a:t>
            </a:r>
            <a:r>
              <a:rPr lang="pt-PT" dirty="0"/>
              <a:t> Como não tem agulha nem discos, é muito mais resistente a quedas e movimentos bruscos</a:t>
            </a:r>
            <a:r>
              <a:rPr lang="pt-PT" dirty="0" smtClean="0"/>
              <a:t>.</a:t>
            </a:r>
          </a:p>
          <a:p>
            <a:endParaRPr lang="pt-PT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b="1" dirty="0"/>
              <a:t>Silencioso:</a:t>
            </a:r>
            <a:r>
              <a:rPr lang="pt-PT" dirty="0"/>
              <a:t> Não emite nenhum som e consome menos energia, aumentando a bateria de notebooks.</a:t>
            </a:r>
          </a:p>
        </p:txBody>
      </p:sp>
    </p:spTree>
    <p:extLst>
      <p:ext uri="{BB962C8B-B14F-4D97-AF65-F5344CB8AC3E}">
        <p14:creationId xmlns:p14="http://schemas.microsoft.com/office/powerpoint/2010/main" val="35726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98541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1000" y="1434417"/>
              <a:ext cx="15163800" cy="227168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6800" y="313943"/>
              <a:ext cx="1758696" cy="975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31" y="341375"/>
              <a:ext cx="2368296" cy="53035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256031" y="2569181"/>
            <a:ext cx="172593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just">
              <a:lnSpc>
                <a:spcPct val="100000"/>
              </a:lnSpc>
              <a:spcBef>
                <a:spcPts val="100"/>
              </a:spcBef>
              <a:tabLst>
                <a:tab pos="585470" algn="l"/>
              </a:tabLst>
            </a:pPr>
            <a:r>
              <a:rPr lang="en-US" b="1" spc="-10" dirty="0" smtClean="0"/>
              <a:t>DESVANTAGENS</a:t>
            </a:r>
            <a:endParaRPr b="1" spc="-1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76749" y="799366"/>
            <a:ext cx="1580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VANTAGENS E DESVANTAGENS DO SSD  HDD E BARRAMENTOS</a:t>
            </a:r>
            <a:endParaRPr kumimoji="0" lang="pt-PT" sz="3600" b="0" i="0" u="none" strike="noStrike" kern="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object 9"/>
          <p:cNvSpPr txBox="1">
            <a:spLocks/>
          </p:cNvSpPr>
          <p:nvPr/>
        </p:nvSpPr>
        <p:spPr>
          <a:xfrm>
            <a:off x="256031" y="3581321"/>
            <a:ext cx="1725930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36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PT" b="1" dirty="0"/>
              <a:t>Gargalo de Performance</a:t>
            </a:r>
            <a:r>
              <a:rPr lang="pt-PT" dirty="0"/>
              <a:t>: Como muitos componentes compartilham o mesmo "caminho", pode ocorrer um congestionamento de dados quando muitos dispositivos tentam se comunicar ao mesmo tempo</a:t>
            </a:r>
            <a:r>
              <a:rPr lang="pt-PT" b="1" dirty="0" smtClean="0"/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pt-PT" b="1" dirty="0" smtClean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PT" b="1" dirty="0" smtClean="0"/>
              <a:t>Ponto </a:t>
            </a:r>
            <a:r>
              <a:rPr lang="pt-PT" b="1" dirty="0"/>
              <a:t>Único de Falha: </a:t>
            </a:r>
            <a:r>
              <a:rPr lang="pt-PT" dirty="0"/>
              <a:t>Em barramentos do tipo tronco, se a linha principal (o cabo central) sofrer algum dano físico, toda a comunicação entre os componentes ligados a ela pode ser interrompida</a:t>
            </a:r>
            <a:r>
              <a:rPr lang="pt-PT" b="1" dirty="0" smtClean="0"/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pt-PT" b="1" dirty="0" smtClean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pt-PT" b="1" dirty="0" smtClean="0"/>
              <a:t>Interferência </a:t>
            </a:r>
            <a:r>
              <a:rPr lang="pt-PT" b="1" dirty="0"/>
              <a:t>e Ruído: </a:t>
            </a:r>
            <a:r>
              <a:rPr lang="pt-PT" dirty="0"/>
              <a:t>Em barramentos paralelos antigos, quanto mais longos os fios ou maior a velocidade, maior o risco de interferência entre os sinais (diafonia), o que limita a velocidade máxima.</a:t>
            </a:r>
          </a:p>
        </p:txBody>
      </p:sp>
    </p:spTree>
    <p:extLst>
      <p:ext uri="{BB962C8B-B14F-4D97-AF65-F5344CB8AC3E}">
        <p14:creationId xmlns:p14="http://schemas.microsoft.com/office/powerpoint/2010/main" val="410495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4742" y="3098800"/>
            <a:ext cx="16437458" cy="34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lang="pt-PT" sz="3600" b="0" dirty="0" smtClean="0"/>
              <a:t>Em </a:t>
            </a:r>
            <a:r>
              <a:rPr lang="pt-PT" sz="3600" b="0" dirty="0"/>
              <a:t>suma, a evolução dos </a:t>
            </a:r>
            <a:r>
              <a:rPr lang="pt-PT" sz="3600" dirty="0"/>
              <a:t>HDDs para os SSDs</a:t>
            </a:r>
            <a:r>
              <a:rPr lang="pt-PT" sz="3600" b="0" dirty="0"/>
              <a:t>, aliada ao aprimoramento dos </a:t>
            </a:r>
            <a:r>
              <a:rPr lang="pt-PT" sz="3600" dirty="0"/>
              <a:t>barramentos</a:t>
            </a:r>
            <a:r>
              <a:rPr lang="pt-PT" sz="3600" b="0" dirty="0"/>
              <a:t>, foi determinante para eliminar gargalos de processamento. </a:t>
            </a:r>
            <a:r>
              <a:rPr lang="pt-PT" sz="3600" b="0" dirty="0" smtClean="0"/>
              <a:t>  </a:t>
            </a:r>
            <a:br>
              <a:rPr lang="pt-PT" sz="3600" b="0" dirty="0" smtClean="0"/>
            </a:br>
            <a:r>
              <a:rPr lang="pt-PT" sz="3600" b="0" dirty="0" smtClean="0"/>
              <a:t>Essa </a:t>
            </a:r>
            <a:r>
              <a:rPr lang="pt-PT" sz="3600" b="0" dirty="0"/>
              <a:t>integração não apenas </a:t>
            </a:r>
            <a:r>
              <a:rPr lang="pt-PT" sz="3600" dirty="0"/>
              <a:t>otimizou o armazenamento de dados</a:t>
            </a:r>
            <a:r>
              <a:rPr lang="pt-PT" sz="3600" b="0" dirty="0"/>
              <a:t>, mas transformou </a:t>
            </a:r>
            <a:r>
              <a:rPr lang="pt-PT" sz="3600" dirty="0"/>
              <a:t>a comunicação interna do hardware</a:t>
            </a:r>
            <a:r>
              <a:rPr lang="pt-PT" sz="3600" b="0" dirty="0"/>
              <a:t>, sendo o pilar central para a alta performance dos </a:t>
            </a:r>
            <a:r>
              <a:rPr lang="pt-PT" sz="3600" dirty="0"/>
              <a:t>computadores </a:t>
            </a:r>
            <a:r>
              <a:rPr lang="pt-PT" sz="3600" dirty="0" smtClean="0"/>
              <a:t>modernos.</a:t>
            </a: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18279110" cy="10259695"/>
            <a:chOff x="0" y="-3"/>
            <a:chExt cx="18279110" cy="10259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"/>
              <a:ext cx="18278855" cy="102595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688" y="810768"/>
              <a:ext cx="2130552" cy="7711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30324" y="1883663"/>
              <a:ext cx="12402820" cy="125095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2799" y="3230625"/>
              <a:ext cx="1453896" cy="13901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799" y="4297679"/>
              <a:ext cx="1682495" cy="13901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799" y="5364099"/>
              <a:ext cx="1668780" cy="13905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0621" y="3558539"/>
              <a:ext cx="2672460" cy="8046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90621" y="4625594"/>
              <a:ext cx="1474343" cy="8046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0621" y="5692775"/>
              <a:ext cx="3739387" cy="8046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5524" y="3230625"/>
              <a:ext cx="1705864" cy="13901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5524" y="4297679"/>
              <a:ext cx="1669287" cy="13901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58143" y="3558539"/>
              <a:ext cx="2669413" cy="8046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55090" y="3558539"/>
              <a:ext cx="553211" cy="8046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23899" y="3558539"/>
              <a:ext cx="3480942" cy="8046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58143" y="4625594"/>
              <a:ext cx="2560955" cy="8046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16000" y="9406126"/>
              <a:ext cx="4349496" cy="7711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80719" y="484632"/>
              <a:ext cx="4346448" cy="795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84117" y="230378"/>
              <a:ext cx="4349749" cy="2082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83" y="-3"/>
            <a:ext cx="18263870" cy="10287000"/>
            <a:chOff x="24383" y="-3"/>
            <a:chExt cx="182638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83" y="-3"/>
              <a:ext cx="18263616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2623" y="691895"/>
              <a:ext cx="2127504" cy="643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081755" y="139827"/>
              <a:ext cx="1700530" cy="1844675"/>
            </a:xfrm>
            <a:custGeom>
              <a:avLst/>
              <a:gdLst/>
              <a:ahLst/>
              <a:cxnLst/>
              <a:rect l="l" t="t" r="r" b="b"/>
              <a:pathLst>
                <a:path w="1700530" h="1844675">
                  <a:moveTo>
                    <a:pt x="569976" y="0"/>
                  </a:moveTo>
                  <a:lnTo>
                    <a:pt x="0" y="467868"/>
                  </a:lnTo>
                  <a:lnTo>
                    <a:pt x="1130173" y="1844675"/>
                  </a:lnTo>
                  <a:lnTo>
                    <a:pt x="1700149" y="1376806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99511" y="0"/>
              <a:ext cx="2353944" cy="21691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570197" y="0"/>
              <a:ext cx="1718310" cy="1885950"/>
            </a:xfrm>
            <a:custGeom>
              <a:avLst/>
              <a:gdLst/>
              <a:ahLst/>
              <a:cxnLst/>
              <a:rect l="l" t="t" r="r" b="b"/>
              <a:pathLst>
                <a:path w="1718309" h="1885950">
                  <a:moveTo>
                    <a:pt x="770348" y="0"/>
                  </a:moveTo>
                  <a:lnTo>
                    <a:pt x="615233" y="0"/>
                  </a:lnTo>
                  <a:lnTo>
                    <a:pt x="0" y="505078"/>
                  </a:lnTo>
                  <a:lnTo>
                    <a:pt x="1133602" y="1885950"/>
                  </a:lnTo>
                  <a:lnTo>
                    <a:pt x="1717802" y="1406348"/>
                  </a:lnTo>
                  <a:lnTo>
                    <a:pt x="1717802" y="1154118"/>
                  </a:lnTo>
                  <a:lnTo>
                    <a:pt x="770348" y="0"/>
                  </a:lnTo>
                  <a:close/>
                </a:path>
              </a:pathLst>
            </a:custGeom>
            <a:solidFill>
              <a:srgbClr val="3485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46704" y="0"/>
              <a:ext cx="7602093" cy="200710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84147" y="1633727"/>
              <a:ext cx="9180830" cy="125095"/>
            </a:xfrm>
            <a:custGeom>
              <a:avLst/>
              <a:gdLst/>
              <a:ahLst/>
              <a:cxnLst/>
              <a:rect l="l" t="t" r="r" b="b"/>
              <a:pathLst>
                <a:path w="9180830" h="125094">
                  <a:moveTo>
                    <a:pt x="0" y="124967"/>
                  </a:moveTo>
                  <a:lnTo>
                    <a:pt x="9180576" y="124967"/>
                  </a:lnTo>
                  <a:lnTo>
                    <a:pt x="9180576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22726" y="3201111"/>
            <a:ext cx="217932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Lucida Sans Unicode"/>
                <a:cs typeface="Lucida Sans Unicode"/>
              </a:rPr>
              <a:t>secundária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64119" y="3633851"/>
            <a:ext cx="777240" cy="9525"/>
          </a:xfrm>
          <a:custGeom>
            <a:avLst/>
            <a:gdLst/>
            <a:ahLst/>
            <a:cxnLst/>
            <a:rect l="l" t="t" r="r" b="b"/>
            <a:pathLst>
              <a:path w="777240" h="9525">
                <a:moveTo>
                  <a:pt x="777240" y="0"/>
                </a:moveTo>
                <a:lnTo>
                  <a:pt x="0" y="0"/>
                </a:lnTo>
                <a:lnTo>
                  <a:pt x="0" y="9144"/>
                </a:lnTo>
                <a:lnTo>
                  <a:pt x="777240" y="9144"/>
                </a:lnTo>
                <a:lnTo>
                  <a:pt x="77724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68257" y="3105138"/>
            <a:ext cx="4029075" cy="1190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5250" marR="5080" indent="-83185">
              <a:lnSpc>
                <a:spcPct val="119400"/>
              </a:lnSpc>
              <a:spcBef>
                <a:spcPts val="105"/>
              </a:spcBef>
              <a:tabLst>
                <a:tab pos="844550" algn="l"/>
                <a:tab pos="1033780" algn="l"/>
                <a:tab pos="1616075" algn="l"/>
                <a:tab pos="3131185" algn="l"/>
              </a:tabLst>
            </a:pPr>
            <a:r>
              <a:rPr sz="3200" spc="-25" dirty="0">
                <a:latin typeface="Lucida Sans Unicode"/>
                <a:cs typeface="Lucida Sans Unicode"/>
              </a:rPr>
              <a:t>de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armazenamento </a:t>
            </a:r>
            <a:r>
              <a:rPr sz="3200" spc="40" dirty="0">
                <a:latin typeface="Lucida Sans Unicode"/>
                <a:cs typeface="Lucida Sans Unicode"/>
              </a:rPr>
              <a:t>Ela</a:t>
            </a:r>
            <a:r>
              <a:rPr sz="3200" dirty="0">
                <a:latin typeface="Lucida Sans Unicode"/>
                <a:cs typeface="Lucida Sans Unicode"/>
              </a:rPr>
              <a:t>		</a:t>
            </a:r>
            <a:r>
              <a:rPr sz="3200" spc="-50" dirty="0">
                <a:latin typeface="Lucida Sans Unicode"/>
                <a:cs typeface="Lucida Sans Unicode"/>
              </a:rPr>
              <a:t>é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10" dirty="0">
                <a:latin typeface="Lucida Sans Unicode"/>
                <a:cs typeface="Lucida Sans Unicode"/>
              </a:rPr>
              <a:t>usada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para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6777" y="3105138"/>
            <a:ext cx="3728720" cy="1776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90"/>
              </a:spcBef>
              <a:tabLst>
                <a:tab pos="622300" algn="l"/>
                <a:tab pos="2503170" algn="l"/>
                <a:tab pos="3112770" algn="l"/>
              </a:tabLst>
            </a:pPr>
            <a:r>
              <a:rPr sz="3200" spc="-50" dirty="0">
                <a:latin typeface="Lucida Sans Unicode"/>
                <a:cs typeface="Lucida Sans Unicode"/>
              </a:rPr>
              <a:t>A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10" dirty="0">
                <a:latin typeface="Lucida Sans Unicode"/>
                <a:cs typeface="Lucida Sans Unicode"/>
              </a:rPr>
              <a:t>memória permanente</a:t>
            </a:r>
            <a:r>
              <a:rPr sz="3200" dirty="0">
                <a:latin typeface="Lucida Sans Unicode"/>
                <a:cs typeface="Lucida Sans Unicode"/>
              </a:rPr>
              <a:t>		</a:t>
            </a:r>
            <a:r>
              <a:rPr sz="3200" spc="-40" dirty="0">
                <a:latin typeface="Lucida Sans Unicode"/>
                <a:cs typeface="Lucida Sans Unicode"/>
              </a:rPr>
              <a:t>em </a:t>
            </a:r>
            <a:r>
              <a:rPr sz="3200" spc="-10" dirty="0">
                <a:latin typeface="Lucida Sans Unicode"/>
                <a:cs typeface="Lucida Sans Unicode"/>
              </a:rPr>
              <a:t>armazenar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10" dirty="0">
                <a:latin typeface="Lucida Sans Unicode"/>
                <a:cs typeface="Lucida Sans Unicode"/>
              </a:rPr>
              <a:t>dados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91278" y="3105138"/>
            <a:ext cx="3537585" cy="1776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127760" algn="just">
              <a:lnSpc>
                <a:spcPct val="119700"/>
              </a:lnSpc>
              <a:spcBef>
                <a:spcPts val="90"/>
              </a:spcBef>
            </a:pPr>
            <a:r>
              <a:rPr sz="3200" dirty="0">
                <a:latin typeface="Lucida Sans Unicode"/>
                <a:cs typeface="Lucida Sans Unicode"/>
              </a:rPr>
              <a:t>é</a:t>
            </a:r>
            <a:r>
              <a:rPr sz="3200" spc="310" dirty="0">
                <a:latin typeface="Lucida Sans Unicode"/>
                <a:cs typeface="Lucida Sans Unicode"/>
              </a:rPr>
              <a:t>  </a:t>
            </a:r>
            <a:r>
              <a:rPr sz="3200" dirty="0">
                <a:latin typeface="Lucida Sans Unicode"/>
                <a:cs typeface="Lucida Sans Unicode"/>
              </a:rPr>
              <a:t>um</a:t>
            </a:r>
            <a:r>
              <a:rPr sz="3200" spc="305" dirty="0">
                <a:latin typeface="Lucida Sans Unicode"/>
                <a:cs typeface="Lucida Sans Unicode"/>
              </a:rPr>
              <a:t>  </a:t>
            </a:r>
            <a:r>
              <a:rPr sz="3200" spc="-25" dirty="0">
                <a:solidFill>
                  <a:srgbClr val="0000FF"/>
                </a:solidFill>
                <a:latin typeface="Arial Black"/>
                <a:cs typeface="Arial Black"/>
                <a:hlinkClick r:id="rId6"/>
              </a:rPr>
              <a:t>tipo</a:t>
            </a:r>
            <a:r>
              <a:rPr sz="3200" spc="-25" dirty="0">
                <a:solidFill>
                  <a:srgbClr val="0000FF"/>
                </a:solidFill>
                <a:latin typeface="Arial Black"/>
                <a:cs typeface="Arial Black"/>
              </a:rPr>
              <a:t> </a:t>
            </a:r>
            <a:r>
              <a:rPr sz="3200" dirty="0">
                <a:latin typeface="Lucida Sans Unicode"/>
                <a:cs typeface="Lucida Sans Unicode"/>
              </a:rPr>
              <a:t>um</a:t>
            </a:r>
            <a:r>
              <a:rPr sz="3200" spc="295" dirty="0">
                <a:latin typeface="Lucida Sans Unicode"/>
                <a:cs typeface="Lucida Sans Unicode"/>
              </a:rPr>
              <a:t>  </a:t>
            </a:r>
            <a:r>
              <a:rPr sz="3200" spc="-10" dirty="0">
                <a:latin typeface="Lucida Sans Unicode"/>
                <a:cs typeface="Lucida Sans Unicode"/>
              </a:rPr>
              <a:t>computador. </a:t>
            </a:r>
            <a:r>
              <a:rPr sz="3200" spc="-25" dirty="0">
                <a:latin typeface="Lucida Sans Unicode"/>
                <a:cs typeface="Lucida Sans Unicode"/>
              </a:rPr>
              <a:t>que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2923" y="4368749"/>
            <a:ext cx="65747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67765" algn="l"/>
                <a:tab pos="2268220" algn="l"/>
                <a:tab pos="5002530" algn="l"/>
                <a:tab pos="6310630" algn="l"/>
              </a:tabLst>
            </a:pPr>
            <a:r>
              <a:rPr sz="3200" spc="-25" dirty="0">
                <a:latin typeface="Lucida Sans Unicode"/>
                <a:cs typeface="Lucida Sans Unicode"/>
              </a:rPr>
              <a:t>não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5" dirty="0">
                <a:latin typeface="Lucida Sans Unicode"/>
                <a:cs typeface="Lucida Sans Unicode"/>
              </a:rPr>
              <a:t>são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10" dirty="0">
                <a:latin typeface="Lucida Sans Unicode"/>
                <a:cs typeface="Lucida Sans Unicode"/>
              </a:rPr>
              <a:t>necessários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20" dirty="0">
                <a:latin typeface="Lucida Sans Unicode"/>
                <a:cs typeface="Lucida Sans Unicode"/>
              </a:rPr>
              <a:t>para</a:t>
            </a:r>
            <a:r>
              <a:rPr sz="3200" dirty="0">
                <a:latin typeface="Lucida Sans Unicode"/>
                <a:cs typeface="Lucida Sans Unicode"/>
              </a:rPr>
              <a:t>	</a:t>
            </a:r>
            <a:r>
              <a:rPr sz="3200" spc="-50" dirty="0">
                <a:latin typeface="Lucida Sans Unicode"/>
                <a:cs typeface="Lucida Sans Unicode"/>
              </a:rPr>
              <a:t>o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6777" y="4954650"/>
            <a:ext cx="501332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>
                <a:latin typeface="Lucida Sans Unicode"/>
                <a:cs typeface="Lucida Sans Unicode"/>
              </a:rPr>
              <a:t>processamento</a:t>
            </a:r>
            <a:r>
              <a:rPr sz="3200" spc="-5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imediato.</a:t>
            </a:r>
            <a:endParaRPr sz="3200">
              <a:latin typeface="Lucida Sans Unicode"/>
              <a:cs typeface="Lucida Sans Unicode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7639" y="1667255"/>
            <a:ext cx="17294860" cy="8440420"/>
            <a:chOff x="167639" y="1667255"/>
            <a:chExt cx="17294860" cy="844042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8903" y="1667255"/>
              <a:ext cx="4133088" cy="83210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39" y="9384791"/>
              <a:ext cx="3834384" cy="722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72996" y="1655064"/>
              <a:ext cx="12402820" cy="125095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5248" y="185928"/>
              <a:ext cx="4349496" cy="627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9186671"/>
              <a:ext cx="4346448" cy="9174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31" y="2965704"/>
              <a:ext cx="1569720" cy="8412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9743" y="2953511"/>
              <a:ext cx="1588007" cy="8412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9143" y="8851390"/>
              <a:ext cx="2877311" cy="13655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525" y="0"/>
              <a:ext cx="4148454" cy="205346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47827" y="3870705"/>
            <a:ext cx="698944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600" spc="225" dirty="0">
                <a:solidFill>
                  <a:srgbClr val="333333"/>
                </a:solidFill>
                <a:latin typeface="Tahoma"/>
                <a:cs typeface="Tahoma"/>
              </a:rPr>
              <a:t>Os</a:t>
            </a:r>
            <a:r>
              <a:rPr sz="3600" spc="670" dirty="0">
                <a:solidFill>
                  <a:srgbClr val="333333"/>
                </a:solidFill>
                <a:latin typeface="Tahoma"/>
                <a:cs typeface="Tahoma"/>
              </a:rPr>
              <a:t>    </a:t>
            </a:r>
            <a:r>
              <a:rPr sz="3600" spc="215" dirty="0">
                <a:solidFill>
                  <a:srgbClr val="333333"/>
                </a:solidFill>
                <a:latin typeface="Tahoma"/>
                <a:cs typeface="Tahoma"/>
              </a:rPr>
              <a:t>discos</a:t>
            </a:r>
            <a:r>
              <a:rPr sz="3600" spc="685" dirty="0">
                <a:solidFill>
                  <a:srgbClr val="333333"/>
                </a:solidFill>
                <a:latin typeface="Tahoma"/>
                <a:cs typeface="Tahoma"/>
              </a:rPr>
              <a:t>    </a:t>
            </a:r>
            <a:r>
              <a:rPr sz="3600" spc="140" dirty="0">
                <a:solidFill>
                  <a:srgbClr val="333333"/>
                </a:solidFill>
                <a:latin typeface="Tahoma"/>
                <a:cs typeface="Tahoma"/>
              </a:rPr>
              <a:t>rígidos</a:t>
            </a:r>
            <a:r>
              <a:rPr sz="3600" spc="680" dirty="0">
                <a:solidFill>
                  <a:srgbClr val="333333"/>
                </a:solidFill>
                <a:latin typeface="Tahoma"/>
                <a:cs typeface="Tahoma"/>
              </a:rPr>
              <a:t>    </a:t>
            </a:r>
            <a:r>
              <a:rPr sz="3600" spc="160" dirty="0">
                <a:solidFill>
                  <a:srgbClr val="333333"/>
                </a:solidFill>
                <a:latin typeface="Tahoma"/>
                <a:cs typeface="Tahoma"/>
              </a:rPr>
              <a:t>são </a:t>
            </a:r>
            <a:r>
              <a:rPr sz="3600" spc="165" dirty="0">
                <a:solidFill>
                  <a:srgbClr val="333333"/>
                </a:solidFill>
                <a:latin typeface="Tahoma"/>
                <a:cs typeface="Tahoma"/>
              </a:rPr>
              <a:t>dispositivos</a:t>
            </a:r>
            <a:r>
              <a:rPr sz="3600" spc="229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600" spc="204" dirty="0">
                <a:solidFill>
                  <a:srgbClr val="333333"/>
                </a:solidFill>
                <a:latin typeface="Tahoma"/>
                <a:cs typeface="Tahoma"/>
              </a:rPr>
              <a:t>de</a:t>
            </a:r>
            <a:r>
              <a:rPr sz="3600" spc="24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600" spc="120" dirty="0">
                <a:solidFill>
                  <a:srgbClr val="333333"/>
                </a:solidFill>
                <a:latin typeface="Tahoma"/>
                <a:cs typeface="Tahoma"/>
              </a:rPr>
              <a:t>armazenamento </a:t>
            </a:r>
            <a:r>
              <a:rPr sz="3600" spc="210" dirty="0">
                <a:solidFill>
                  <a:srgbClr val="333333"/>
                </a:solidFill>
                <a:latin typeface="Tahoma"/>
                <a:cs typeface="Tahoma"/>
              </a:rPr>
              <a:t>de</a:t>
            </a:r>
            <a:r>
              <a:rPr sz="3600" spc="-9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600" spc="204" dirty="0">
                <a:solidFill>
                  <a:srgbClr val="333333"/>
                </a:solidFill>
                <a:latin typeface="Tahoma"/>
                <a:cs typeface="Tahoma"/>
              </a:rPr>
              <a:t>dados</a:t>
            </a:r>
            <a:r>
              <a:rPr sz="3600" spc="-11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3600" spc="114" dirty="0">
                <a:solidFill>
                  <a:srgbClr val="333333"/>
                </a:solidFill>
                <a:latin typeface="Tahoma"/>
                <a:cs typeface="Tahoma"/>
              </a:rPr>
              <a:t>magnéticos.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17051" y="3845433"/>
            <a:ext cx="9225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5070" algn="l"/>
                <a:tab pos="4003040" algn="l"/>
                <a:tab pos="4956810" algn="l"/>
                <a:tab pos="8706485" algn="l"/>
              </a:tabLst>
            </a:pPr>
            <a:r>
              <a:rPr sz="3600" spc="-25" dirty="0">
                <a:solidFill>
                  <a:srgbClr val="171717"/>
                </a:solidFill>
                <a:latin typeface="Arial MT"/>
                <a:cs typeface="Arial MT"/>
              </a:rPr>
              <a:t>são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dispositivos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25" dirty="0">
                <a:solidFill>
                  <a:srgbClr val="171717"/>
                </a:solidFill>
                <a:latin typeface="Arial MT"/>
                <a:cs typeface="Arial MT"/>
              </a:rPr>
              <a:t>de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armazenamento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25" dirty="0">
                <a:solidFill>
                  <a:srgbClr val="171717"/>
                </a:solidFill>
                <a:latin typeface="Arial MT"/>
                <a:cs typeface="Arial MT"/>
              </a:rPr>
              <a:t>de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68994" y="4390375"/>
            <a:ext cx="967295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0"/>
              </a:spcBef>
              <a:tabLst>
                <a:tab pos="1216660" algn="l"/>
                <a:tab pos="3542665" algn="l"/>
                <a:tab pos="4594225" algn="l"/>
                <a:tab pos="6258560" algn="l"/>
                <a:tab pos="7767320" algn="l"/>
                <a:tab pos="9178925" algn="l"/>
              </a:tabLst>
            </a:pP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memória</a:t>
            </a:r>
            <a:r>
              <a:rPr sz="3600" spc="29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não-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volátil,</a:t>
            </a:r>
            <a:r>
              <a:rPr sz="3600" spc="32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mas</a:t>
            </a:r>
            <a:r>
              <a:rPr sz="3600" spc="31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utilizam</a:t>
            </a:r>
            <a:r>
              <a:rPr sz="3600" spc="32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mecanismos </a:t>
            </a:r>
            <a:r>
              <a:rPr sz="3600" spc="-25" dirty="0">
                <a:solidFill>
                  <a:srgbClr val="171717"/>
                </a:solidFill>
                <a:latin typeface="Arial MT"/>
                <a:cs typeface="Arial MT"/>
              </a:rPr>
              <a:t>bem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diferentes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25" dirty="0">
                <a:solidFill>
                  <a:srgbClr val="171717"/>
                </a:solidFill>
                <a:latin typeface="Arial MT"/>
                <a:cs typeface="Arial MT"/>
              </a:rPr>
              <a:t>dos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HDDs.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Neste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caso,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	</a:t>
            </a:r>
            <a:r>
              <a:rPr sz="3600" spc="-25" dirty="0">
                <a:solidFill>
                  <a:srgbClr val="171717"/>
                </a:solidFill>
                <a:latin typeface="Arial MT"/>
                <a:cs typeface="Arial MT"/>
              </a:rPr>
              <a:t>os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68994" y="5564365"/>
            <a:ext cx="9675495" cy="2943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6400"/>
              </a:lnSpc>
              <a:spcBef>
                <a:spcPts val="90"/>
              </a:spcBef>
            </a:pP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discos</a:t>
            </a:r>
            <a:r>
              <a:rPr sz="3600" spc="800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magnéticos</a:t>
            </a:r>
            <a:r>
              <a:rPr sz="3600" spc="805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dão</a:t>
            </a:r>
            <a:r>
              <a:rPr sz="3600" spc="800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lugar</a:t>
            </a:r>
            <a:r>
              <a:rPr sz="3600" spc="805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3600" spc="795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circuitos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elétricos</a:t>
            </a:r>
            <a:r>
              <a:rPr sz="3600" spc="290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que</a:t>
            </a:r>
            <a:r>
              <a:rPr sz="3600" spc="295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registram</a:t>
            </a:r>
            <a:r>
              <a:rPr sz="3600" spc="275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as</a:t>
            </a:r>
            <a:r>
              <a:rPr sz="3600" spc="300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informações,</a:t>
            </a:r>
            <a:r>
              <a:rPr sz="3600" spc="305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spc="-25" dirty="0">
                <a:solidFill>
                  <a:srgbClr val="171717"/>
                </a:solidFill>
                <a:latin typeface="Arial MT"/>
                <a:cs typeface="Arial MT"/>
              </a:rPr>
              <a:t>ao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modificar</a:t>
            </a:r>
            <a:r>
              <a:rPr sz="3600" spc="-35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resistência</a:t>
            </a:r>
            <a:r>
              <a:rPr sz="3600" spc="-40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dos</a:t>
            </a:r>
            <a:r>
              <a:rPr sz="3600" spc="-25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chips</a:t>
            </a:r>
            <a:r>
              <a:rPr sz="3600" spc="-40" dirty="0">
                <a:solidFill>
                  <a:srgbClr val="171717"/>
                </a:solidFill>
                <a:latin typeface="Arial MT"/>
                <a:cs typeface="Arial MT"/>
              </a:rPr>
              <a:t>  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conhecidos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por</a:t>
            </a:r>
            <a:r>
              <a:rPr sz="3600" spc="54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memória</a:t>
            </a:r>
            <a:r>
              <a:rPr sz="3600" spc="53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Flash,</a:t>
            </a:r>
            <a:r>
              <a:rPr sz="3600" spc="56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gerando</a:t>
            </a:r>
            <a:r>
              <a:rPr sz="3600" spc="53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assim</a:t>
            </a:r>
            <a:r>
              <a:rPr sz="3600" spc="54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os</a:t>
            </a:r>
            <a:r>
              <a:rPr sz="3600" spc="550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171717"/>
                </a:solidFill>
                <a:latin typeface="Arial MT"/>
                <a:cs typeface="Arial MT"/>
              </a:rPr>
              <a:t>bits</a:t>
            </a:r>
            <a:r>
              <a:rPr sz="3600" spc="525" dirty="0">
                <a:solidFill>
                  <a:srgbClr val="171717"/>
                </a:solidFill>
                <a:latin typeface="Arial MT"/>
                <a:cs typeface="Arial MT"/>
              </a:rPr>
              <a:t> </a:t>
            </a:r>
            <a:r>
              <a:rPr sz="3600" spc="-25" dirty="0">
                <a:solidFill>
                  <a:srgbClr val="171717"/>
                </a:solidFill>
                <a:latin typeface="Arial MT"/>
                <a:cs typeface="Arial MT"/>
              </a:rPr>
              <a:t>de </a:t>
            </a:r>
            <a:r>
              <a:rPr sz="3600" spc="-10" dirty="0">
                <a:solidFill>
                  <a:srgbClr val="171717"/>
                </a:solidFill>
                <a:latin typeface="Arial MT"/>
                <a:cs typeface="Arial MT"/>
              </a:rPr>
              <a:t>dados.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8707" y="3013329"/>
            <a:ext cx="58534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dirty="0">
                <a:latin typeface="Arial Black"/>
                <a:cs typeface="Arial Black"/>
              </a:rPr>
              <a:t>Discos</a:t>
            </a:r>
            <a:r>
              <a:rPr sz="4400" spc="-145" dirty="0">
                <a:latin typeface="Arial Black"/>
                <a:cs typeface="Arial Black"/>
              </a:rPr>
              <a:t> </a:t>
            </a:r>
            <a:r>
              <a:rPr sz="4400" spc="-10" dirty="0">
                <a:latin typeface="Arial Black"/>
                <a:cs typeface="Arial Black"/>
              </a:rPr>
              <a:t>Rígidos(HD)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discos</a:t>
            </a:r>
            <a:r>
              <a:rPr spc="-125" dirty="0"/>
              <a:t> </a:t>
            </a:r>
            <a:r>
              <a:rPr dirty="0"/>
              <a:t>de</a:t>
            </a:r>
            <a:r>
              <a:rPr spc="-110" dirty="0"/>
              <a:t> </a:t>
            </a:r>
            <a:r>
              <a:rPr dirty="0"/>
              <a:t>estado</a:t>
            </a:r>
            <a:r>
              <a:rPr spc="-95" dirty="0"/>
              <a:t> </a:t>
            </a:r>
            <a:r>
              <a:rPr spc="-10" dirty="0"/>
              <a:t>sólido</a:t>
            </a:r>
            <a:r>
              <a:rPr b="0" spc="-10" dirty="0">
                <a:solidFill>
                  <a:srgbClr val="000000"/>
                </a:solidFill>
                <a:latin typeface="Arial Black"/>
                <a:cs typeface="Arial Black"/>
              </a:rPr>
              <a:t>(SSD)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" y="-3"/>
            <a:ext cx="18257520" cy="10287000"/>
            <a:chOff x="30480" y="-3"/>
            <a:chExt cx="1825752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" y="-3"/>
              <a:ext cx="1825752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72996" y="1655064"/>
              <a:ext cx="12402820" cy="125095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5247" y="185928"/>
              <a:ext cx="4349496" cy="627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9186671"/>
              <a:ext cx="4346448" cy="9174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31" y="2965704"/>
              <a:ext cx="1569720" cy="8412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9143" y="8851390"/>
              <a:ext cx="2877311" cy="1365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0525" y="0"/>
              <a:ext cx="4148454" cy="20534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7827" y="3876802"/>
            <a:ext cx="16536669" cy="16656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20"/>
              </a:spcBef>
            </a:pP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Na</a:t>
            </a:r>
            <a:r>
              <a:rPr sz="3600" spc="595" dirty="0">
                <a:solidFill>
                  <a:srgbClr val="0D0D0D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arquitetura</a:t>
            </a:r>
            <a:r>
              <a:rPr sz="3600" spc="595" dirty="0">
                <a:solidFill>
                  <a:srgbClr val="0D0D0D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de</a:t>
            </a:r>
            <a:r>
              <a:rPr sz="3600" spc="595" dirty="0">
                <a:solidFill>
                  <a:srgbClr val="0D0D0D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computadores</a:t>
            </a:r>
            <a:r>
              <a:rPr sz="3600" spc="605" dirty="0">
                <a:solidFill>
                  <a:srgbClr val="0D0D0D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,</a:t>
            </a:r>
            <a:r>
              <a:rPr sz="3600" spc="605" dirty="0">
                <a:solidFill>
                  <a:srgbClr val="0D0D0D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um</a:t>
            </a:r>
            <a:r>
              <a:rPr sz="3600" spc="615" dirty="0">
                <a:solidFill>
                  <a:srgbClr val="0D0D0D"/>
                </a:solidFill>
                <a:latin typeface="Arial MT"/>
                <a:cs typeface="Arial MT"/>
              </a:rPr>
              <a:t>  </a:t>
            </a:r>
            <a:r>
              <a:rPr sz="3600" b="1" dirty="0">
                <a:solidFill>
                  <a:srgbClr val="0D0D0D"/>
                </a:solidFill>
                <a:latin typeface="Arial"/>
                <a:cs typeface="Arial"/>
              </a:rPr>
              <a:t>barramento</a:t>
            </a:r>
            <a:r>
              <a:rPr sz="3600" b="1" spc="605" dirty="0">
                <a:solidFill>
                  <a:srgbClr val="0D0D0D"/>
                </a:solidFill>
                <a:latin typeface="Arial"/>
                <a:cs typeface="Arial"/>
              </a:rPr>
              <a:t> 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é</a:t>
            </a:r>
            <a:r>
              <a:rPr sz="3600" spc="595" dirty="0">
                <a:solidFill>
                  <a:srgbClr val="0D0D0D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um</a:t>
            </a:r>
            <a:r>
              <a:rPr sz="3600" spc="600" dirty="0">
                <a:solidFill>
                  <a:srgbClr val="0D0D0D"/>
                </a:solidFill>
                <a:latin typeface="Arial MT"/>
                <a:cs typeface="Arial MT"/>
              </a:rPr>
              <a:t> 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sistema</a:t>
            </a:r>
            <a:r>
              <a:rPr sz="3600" spc="600" dirty="0">
                <a:solidFill>
                  <a:srgbClr val="0D0D0D"/>
                </a:solidFill>
                <a:latin typeface="Arial MT"/>
                <a:cs typeface="Arial MT"/>
              </a:rPr>
              <a:t>  </a:t>
            </a:r>
            <a:r>
              <a:rPr sz="3600" spc="-25" dirty="0">
                <a:solidFill>
                  <a:srgbClr val="0D0D0D"/>
                </a:solidFill>
                <a:latin typeface="Arial MT"/>
                <a:cs typeface="Arial MT"/>
              </a:rPr>
              <a:t>de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comunicação</a:t>
            </a:r>
            <a:r>
              <a:rPr sz="3600" spc="16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que</a:t>
            </a:r>
            <a:r>
              <a:rPr sz="3600" spc="16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transfere</a:t>
            </a:r>
            <a:r>
              <a:rPr sz="3600" spc="15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dados</a:t>
            </a:r>
            <a:r>
              <a:rPr sz="3600" spc="17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entre</a:t>
            </a:r>
            <a:r>
              <a:rPr sz="3600" spc="17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componentes</a:t>
            </a:r>
            <a:r>
              <a:rPr sz="3600" spc="17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dentro</a:t>
            </a:r>
            <a:r>
              <a:rPr sz="3600" spc="16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de</a:t>
            </a:r>
            <a:r>
              <a:rPr sz="3600" spc="16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um</a:t>
            </a:r>
            <a:r>
              <a:rPr sz="3600" spc="165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0D0D0D"/>
                </a:solidFill>
                <a:latin typeface="Arial MT"/>
                <a:cs typeface="Arial MT"/>
              </a:rPr>
              <a:t>computador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ou</a:t>
            </a:r>
            <a:r>
              <a:rPr sz="3600" spc="-3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0D0D0D"/>
                </a:solidFill>
                <a:latin typeface="Arial MT"/>
                <a:cs typeface="Arial MT"/>
              </a:rPr>
              <a:t>entre</a:t>
            </a:r>
            <a:r>
              <a:rPr sz="3600" spc="10" dirty="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0D0D0D"/>
                </a:solidFill>
                <a:latin typeface="Arial MT"/>
                <a:cs typeface="Arial MT"/>
              </a:rPr>
              <a:t>computadores.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8707" y="3013329"/>
            <a:ext cx="399287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10" dirty="0">
                <a:latin typeface="Arial Black"/>
                <a:cs typeface="Arial Black"/>
              </a:rPr>
              <a:t>Barramentos</a:t>
            </a:r>
            <a:endParaRPr sz="4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" y="-180929"/>
            <a:ext cx="18257520" cy="10467926"/>
            <a:chOff x="30480" y="-180929"/>
            <a:chExt cx="18257520" cy="1046792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" y="-3"/>
              <a:ext cx="1825752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72996" y="1655064"/>
              <a:ext cx="12402820" cy="125095"/>
            </a:xfrm>
            <a:custGeom>
              <a:avLst/>
              <a:gdLst/>
              <a:ahLst/>
              <a:cxnLst/>
              <a:rect l="l" t="t" r="r" b="b"/>
              <a:pathLst>
                <a:path w="12402819" h="125094">
                  <a:moveTo>
                    <a:pt x="0" y="124967"/>
                  </a:moveTo>
                  <a:lnTo>
                    <a:pt x="12402312" y="124967"/>
                  </a:lnTo>
                  <a:lnTo>
                    <a:pt x="12402312" y="0"/>
                  </a:lnTo>
                  <a:lnTo>
                    <a:pt x="0" y="0"/>
                  </a:lnTo>
                  <a:lnTo>
                    <a:pt x="0" y="124967"/>
                  </a:lnTo>
                  <a:close/>
                </a:path>
              </a:pathLst>
            </a:custGeom>
            <a:solidFill>
              <a:srgbClr val="0D48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5247" y="185928"/>
              <a:ext cx="4349496" cy="6278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" y="9186671"/>
              <a:ext cx="4346448" cy="9174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831" y="2965704"/>
              <a:ext cx="1569720" cy="8412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9143" y="8851390"/>
              <a:ext cx="2877311" cy="1365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0200" y="-180929"/>
              <a:ext cx="4148454" cy="20534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7827" y="3876802"/>
            <a:ext cx="16536669" cy="339067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84200" marR="5080" indent="-571500" algn="just">
              <a:lnSpc>
                <a:spcPct val="995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pt-PT" sz="3600" b="1" dirty="0" smtClean="0">
                <a:solidFill>
                  <a:srgbClr val="0D0D0D"/>
                </a:solidFill>
                <a:latin typeface="Arial MT"/>
                <a:cs typeface="Arial MT"/>
              </a:rPr>
              <a:t>Barramento de Dados: </a:t>
            </a:r>
            <a:r>
              <a:rPr lang="pt-PT" sz="3600" dirty="0" smtClean="0">
                <a:solidFill>
                  <a:srgbClr val="0D0D0D"/>
                </a:solidFill>
                <a:latin typeface="Arial MT"/>
                <a:cs typeface="Arial MT"/>
              </a:rPr>
              <a:t>Transporta dados entre a CPU e a memória.</a:t>
            </a:r>
          </a:p>
          <a:p>
            <a:pPr marL="584200" marR="5080" indent="-571500" algn="just">
              <a:lnSpc>
                <a:spcPct val="995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endParaRPr lang="pt-PT" sz="3600" dirty="0" smtClean="0">
              <a:solidFill>
                <a:srgbClr val="0D0D0D"/>
              </a:solidFill>
              <a:latin typeface="Arial MT"/>
              <a:cs typeface="Arial MT"/>
            </a:endParaRPr>
          </a:p>
          <a:p>
            <a:pPr marL="584200" marR="5080" indent="-571500" algn="just">
              <a:lnSpc>
                <a:spcPct val="995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pt-PT" sz="3600" b="1" dirty="0" smtClean="0">
                <a:solidFill>
                  <a:srgbClr val="0D0D0D"/>
                </a:solidFill>
                <a:latin typeface="Arial MT"/>
                <a:cs typeface="Arial MT"/>
              </a:rPr>
              <a:t>Barramento de Endereços: </a:t>
            </a:r>
            <a:r>
              <a:rPr lang="pt-PT" sz="3600" dirty="0" smtClean="0">
                <a:solidFill>
                  <a:srgbClr val="0D0D0D"/>
                </a:solidFill>
                <a:latin typeface="Arial MT"/>
                <a:cs typeface="Arial MT"/>
              </a:rPr>
              <a:t>Permite que a CPU identifique o local exato na memória ou no dispositivo onde os dados devem ser lidos ou gravados.</a:t>
            </a:r>
          </a:p>
          <a:p>
            <a:pPr marL="584200" marR="5080" indent="-571500" algn="just">
              <a:lnSpc>
                <a:spcPct val="995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endParaRPr lang="pt-PT" sz="3600" dirty="0" smtClean="0">
              <a:solidFill>
                <a:srgbClr val="0D0D0D"/>
              </a:solidFill>
              <a:latin typeface="Arial MT"/>
              <a:cs typeface="Arial MT"/>
            </a:endParaRPr>
          </a:p>
          <a:p>
            <a:pPr marL="584200" marR="5080" indent="-571500" algn="just">
              <a:lnSpc>
                <a:spcPct val="99500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pt-PT" sz="3600" b="1" dirty="0" smtClean="0">
                <a:solidFill>
                  <a:srgbClr val="0D0D0D"/>
                </a:solidFill>
                <a:latin typeface="Arial MT"/>
                <a:cs typeface="Arial MT"/>
              </a:rPr>
              <a:t>Barramento de Controle: </a:t>
            </a:r>
            <a:r>
              <a:rPr lang="pt-PT" sz="3600" dirty="0" smtClean="0">
                <a:solidFill>
                  <a:srgbClr val="0D0D0D"/>
                </a:solidFill>
                <a:latin typeface="Arial MT"/>
                <a:cs typeface="Arial MT"/>
              </a:rPr>
              <a:t>Coordenam as operações, como leitura ou escrita.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8707" y="3013329"/>
            <a:ext cx="7492493" cy="68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4400" spc="-10" dirty="0" err="1" smtClean="0">
                <a:latin typeface="Arial Black"/>
                <a:cs typeface="Arial Black"/>
              </a:rPr>
              <a:t>Tipos</a:t>
            </a:r>
            <a:r>
              <a:rPr lang="en-US" sz="4400" spc="-10" dirty="0" smtClean="0">
                <a:latin typeface="Arial Black"/>
                <a:cs typeface="Arial Black"/>
              </a:rPr>
              <a:t> de </a:t>
            </a:r>
            <a:r>
              <a:rPr sz="4400" spc="-10" dirty="0" err="1" smtClean="0">
                <a:latin typeface="Arial Black"/>
                <a:cs typeface="Arial Black"/>
              </a:rPr>
              <a:t>Barramentos</a:t>
            </a:r>
            <a:endParaRPr sz="44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0658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04" y="1790700"/>
            <a:ext cx="16942252" cy="144487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04" y="3543300"/>
            <a:ext cx="17161727" cy="31640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20630" y="2610434"/>
            <a:ext cx="7343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2170" algn="l"/>
                <a:tab pos="3529965" algn="l"/>
                <a:tab pos="4414520" algn="l"/>
                <a:tab pos="6420485" algn="l"/>
              </a:tabLst>
            </a:pPr>
            <a:r>
              <a:rPr sz="3600" spc="-10" dirty="0">
                <a:latin typeface="Calibri"/>
                <a:cs typeface="Calibri"/>
              </a:rPr>
              <a:t>armazena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10" dirty="0">
                <a:latin typeface="Calibri"/>
                <a:cs typeface="Calibri"/>
              </a:rPr>
              <a:t>dados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25" dirty="0">
                <a:latin typeface="Calibri"/>
                <a:cs typeface="Calibri"/>
              </a:rPr>
              <a:t>em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memória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spc="-10" dirty="0">
                <a:latin typeface="Calibri"/>
                <a:cs typeface="Calibri"/>
              </a:rPr>
              <a:t>flash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500" y="2062098"/>
            <a:ext cx="90487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2.</a:t>
            </a:r>
            <a:r>
              <a:rPr sz="3600" b="1" spc="-7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Funcionamento</a:t>
            </a:r>
            <a:r>
              <a:rPr sz="3600" b="1" spc="-1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do</a:t>
            </a:r>
            <a:r>
              <a:rPr sz="3600" b="1" spc="-8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SSD</a:t>
            </a:r>
            <a:r>
              <a:rPr sz="3600" b="1" spc="-8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(Solid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State</a:t>
            </a:r>
            <a:r>
              <a:rPr sz="3600" b="1" spc="-80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Drive)</a:t>
            </a:r>
            <a:endParaRPr sz="36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tabLst>
                <a:tab pos="603885" algn="l"/>
                <a:tab pos="1594485" algn="l"/>
                <a:tab pos="2113280" algn="l"/>
                <a:tab pos="3225800" algn="l"/>
                <a:tab pos="5447665" algn="l"/>
                <a:tab pos="6609715" algn="l"/>
                <a:tab pos="8313420" algn="l"/>
              </a:tabLst>
            </a:pPr>
            <a:r>
              <a:rPr sz="3600" spc="-50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25" dirty="0">
                <a:latin typeface="Calibri"/>
                <a:cs typeface="Calibri"/>
              </a:rPr>
              <a:t>SSD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50" dirty="0">
                <a:latin typeface="Calibri"/>
                <a:cs typeface="Calibri"/>
              </a:rPr>
              <a:t>é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25" dirty="0">
                <a:latin typeface="Calibri"/>
                <a:cs typeface="Calibri"/>
              </a:rPr>
              <a:t>uma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10" dirty="0">
                <a:latin typeface="Calibri"/>
                <a:cs typeface="Calibri"/>
              </a:rPr>
              <a:t>tecnologia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20" dirty="0">
                <a:latin typeface="Calibri"/>
                <a:cs typeface="Calibri"/>
              </a:rPr>
              <a:t>mais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10" dirty="0">
                <a:latin typeface="Calibri"/>
                <a:cs typeface="Calibri"/>
              </a:rPr>
              <a:t>recente</a:t>
            </a:r>
            <a:r>
              <a:rPr sz="3600" dirty="0">
                <a:latin typeface="Calibri"/>
                <a:cs typeface="Calibri"/>
              </a:rPr>
              <a:t>	</a:t>
            </a:r>
            <a:r>
              <a:rPr sz="3600" spc="-25" dirty="0">
                <a:latin typeface="Calibri"/>
                <a:cs typeface="Calibri"/>
              </a:rPr>
              <a:t>que </a:t>
            </a:r>
            <a:r>
              <a:rPr sz="3600" dirty="0">
                <a:latin typeface="Calibri"/>
                <a:cs typeface="Calibri"/>
              </a:rPr>
              <a:t>(semelhante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um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pendrive),</a:t>
            </a:r>
            <a:r>
              <a:rPr sz="3600" spc="-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sem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partes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móveis.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4257294"/>
            <a:ext cx="16639540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 marR="6350" indent="-57340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585470" algn="l"/>
              </a:tabLst>
            </a:pPr>
            <a:r>
              <a:rPr sz="3600" b="1" dirty="0">
                <a:latin typeface="Calibri"/>
                <a:cs typeface="Calibri"/>
              </a:rPr>
              <a:t>Como</a:t>
            </a:r>
            <a:r>
              <a:rPr sz="3600" b="1" spc="11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Guarda:</a:t>
            </a:r>
            <a:r>
              <a:rPr sz="3600" b="1" spc="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Os</a:t>
            </a:r>
            <a:r>
              <a:rPr sz="3600" spc="114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dados</a:t>
            </a:r>
            <a:r>
              <a:rPr sz="3600" spc="1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são</a:t>
            </a:r>
            <a:r>
              <a:rPr sz="3600" spc="10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guardados</a:t>
            </a:r>
            <a:r>
              <a:rPr sz="3600" spc="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em</a:t>
            </a:r>
            <a:r>
              <a:rPr sz="3600" spc="114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chips</a:t>
            </a:r>
            <a:r>
              <a:rPr sz="3600" spc="12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</a:t>
            </a:r>
            <a:r>
              <a:rPr sz="3600" spc="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memória</a:t>
            </a:r>
            <a:r>
              <a:rPr sz="3600" spc="114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eletrônica</a:t>
            </a:r>
            <a:r>
              <a:rPr sz="3600" spc="11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(semelhante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um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pendrive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gigante),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sem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nenhuma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peça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móvel.</a:t>
            </a:r>
            <a:endParaRPr sz="3600">
              <a:latin typeface="Calibri"/>
              <a:cs typeface="Calibri"/>
            </a:endParaRPr>
          </a:p>
          <a:p>
            <a:pPr marL="585470" marR="5080" indent="-573405" algn="just">
              <a:lnSpc>
                <a:spcPct val="100000"/>
              </a:lnSpc>
              <a:buFont typeface="Arial MT"/>
              <a:buChar char="•"/>
              <a:tabLst>
                <a:tab pos="585470" algn="l"/>
              </a:tabLst>
            </a:pPr>
            <a:r>
              <a:rPr sz="3600" b="1" dirty="0">
                <a:latin typeface="Calibri"/>
                <a:cs typeface="Calibri"/>
              </a:rPr>
              <a:t>Como</a:t>
            </a:r>
            <a:r>
              <a:rPr sz="3600" b="1" spc="19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Acessa:</a:t>
            </a:r>
            <a:r>
              <a:rPr sz="3600" b="1" spc="1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Um</a:t>
            </a:r>
            <a:r>
              <a:rPr sz="3600" spc="1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controlador</a:t>
            </a:r>
            <a:r>
              <a:rPr sz="3600" spc="1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(o</a:t>
            </a:r>
            <a:r>
              <a:rPr sz="3600" spc="19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gerente</a:t>
            </a:r>
            <a:r>
              <a:rPr sz="3600" spc="1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eletrônico)</a:t>
            </a:r>
            <a:r>
              <a:rPr sz="3600" spc="1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sabe</a:t>
            </a:r>
            <a:r>
              <a:rPr sz="3600" spc="1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</a:t>
            </a:r>
            <a:r>
              <a:rPr sz="3600" spc="1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endereço</a:t>
            </a:r>
            <a:r>
              <a:rPr sz="3600" spc="1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exato</a:t>
            </a:r>
            <a:r>
              <a:rPr sz="3600" spc="1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</a:t>
            </a:r>
            <a:r>
              <a:rPr sz="3600" spc="17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cada </a:t>
            </a:r>
            <a:r>
              <a:rPr sz="3600" dirty="0">
                <a:latin typeface="Calibri"/>
                <a:cs typeface="Calibri"/>
              </a:rPr>
              <a:t>dado</a:t>
            </a:r>
            <a:r>
              <a:rPr sz="3600" spc="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nos</a:t>
            </a:r>
            <a:r>
              <a:rPr sz="3600" spc="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chips.</a:t>
            </a:r>
            <a:r>
              <a:rPr sz="3600" spc="3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Ele</a:t>
            </a:r>
            <a:r>
              <a:rPr sz="3600" spc="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acessa</a:t>
            </a:r>
            <a:r>
              <a:rPr sz="3600" spc="7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informação</a:t>
            </a:r>
            <a:r>
              <a:rPr sz="3600" spc="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instantaneamente,</a:t>
            </a:r>
            <a:r>
              <a:rPr sz="3600" spc="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sem</a:t>
            </a:r>
            <a:r>
              <a:rPr sz="3600" spc="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ter</a:t>
            </a:r>
            <a:r>
              <a:rPr sz="3600" spc="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que</a:t>
            </a:r>
            <a:r>
              <a:rPr sz="3600" spc="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esperar</a:t>
            </a:r>
            <a:r>
              <a:rPr sz="3600" spc="4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nada </a:t>
            </a:r>
            <a:r>
              <a:rPr sz="3600" dirty="0">
                <a:latin typeface="Calibri"/>
                <a:cs typeface="Calibri"/>
              </a:rPr>
              <a:t>se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spc="-65" dirty="0">
                <a:latin typeface="Calibri"/>
                <a:cs typeface="Calibri"/>
              </a:rPr>
              <a:t>mover.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Isso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torna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leitura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escrita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muito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mais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rápidas.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70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500" y="2062098"/>
            <a:ext cx="1639696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3.</a:t>
            </a:r>
            <a:r>
              <a:rPr sz="3600" b="1" spc="-4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Funcionamento</a:t>
            </a:r>
            <a:r>
              <a:rPr sz="3600" b="1" spc="-8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dos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Barramentos</a:t>
            </a:r>
            <a:endParaRPr sz="3600">
              <a:latin typeface="Calibri"/>
              <a:cs typeface="Calibri"/>
            </a:endParaRPr>
          </a:p>
          <a:p>
            <a:pPr marL="12700" marR="568960">
              <a:lnSpc>
                <a:spcPct val="100000"/>
              </a:lnSpc>
              <a:spcBef>
                <a:spcPts val="4320"/>
              </a:spcBef>
            </a:pPr>
            <a:r>
              <a:rPr sz="3600" b="1" dirty="0">
                <a:latin typeface="Calibri"/>
                <a:cs typeface="Calibri"/>
              </a:rPr>
              <a:t>O</a:t>
            </a:r>
            <a:r>
              <a:rPr sz="3600" b="1" spc="-55" dirty="0">
                <a:latin typeface="Calibri"/>
                <a:cs typeface="Calibri"/>
              </a:rPr>
              <a:t> </a:t>
            </a:r>
            <a:r>
              <a:rPr sz="3600" b="1" spc="-10" dirty="0">
                <a:latin typeface="Calibri"/>
                <a:cs typeface="Calibri"/>
              </a:rPr>
              <a:t>barramento</a:t>
            </a:r>
            <a:r>
              <a:rPr sz="3600" b="1" spc="-8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de</a:t>
            </a:r>
            <a:r>
              <a:rPr sz="3600" b="1" spc="-60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memória</a:t>
            </a:r>
            <a:r>
              <a:rPr sz="3600" b="1" spc="-9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funciona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como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uma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espécie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“ponte”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entre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memória </a:t>
            </a:r>
            <a:r>
              <a:rPr sz="3600" dirty="0">
                <a:latin typeface="Calibri"/>
                <a:cs typeface="Calibri"/>
              </a:rPr>
              <a:t>RAM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40" dirty="0">
                <a:latin typeface="Calibri"/>
                <a:cs typeface="Calibri"/>
              </a:rPr>
              <a:t>processador.</a:t>
            </a:r>
            <a:r>
              <a:rPr sz="3600" spc="-8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Ele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é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responsável</a:t>
            </a:r>
            <a:r>
              <a:rPr sz="3600" spc="-8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por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controlar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comunicação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entre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esses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dois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latin typeface="Calibri"/>
                <a:cs typeface="Calibri"/>
              </a:rPr>
              <a:t>componentes,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permitindo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que</a:t>
            </a:r>
            <a:r>
              <a:rPr sz="3600" spc="-9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processador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acesse</a:t>
            </a:r>
            <a:r>
              <a:rPr sz="3600" spc="-6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os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dados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armazenados</a:t>
            </a:r>
            <a:r>
              <a:rPr sz="3600" spc="-100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na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memória </a:t>
            </a:r>
            <a:r>
              <a:rPr sz="3600" dirty="0">
                <a:latin typeface="Calibri"/>
                <a:cs typeface="Calibri"/>
              </a:rPr>
              <a:t>de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forma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rápida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e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eficiente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806</Words>
  <Application>Microsoft Office PowerPoint</Application>
  <PresentationFormat>Personalizar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Arial MT</vt:lpstr>
      <vt:lpstr>Calibri</vt:lpstr>
      <vt:lpstr>Lucida Sans Unicode</vt:lpstr>
      <vt:lpstr>Tahoma</vt:lpstr>
      <vt:lpstr>Trebuchet MS</vt:lpstr>
      <vt:lpstr>Verdana</vt:lpstr>
      <vt:lpstr>Office Theme</vt:lpstr>
      <vt:lpstr>INSTITUTO SUPERIOR POLITÉCNICO DO BIÉ DEPARTAMENTO DE ENGENHARIAS</vt:lpstr>
      <vt:lpstr>Apresentação do PowerPoint</vt:lpstr>
      <vt:lpstr>Apresentação do PowerPoint</vt:lpstr>
      <vt:lpstr>discos de estado sólido(SSD)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HDD é a tecnologia mais antiga. Ele funciona com discos magnéticos que giram em alta velocidade e um braço mecânico (semelhante a um toca-discos) que lê os dados.  VANTAGENS</vt:lpstr>
      <vt:lpstr>DESVANTAGENS</vt:lpstr>
      <vt:lpstr>Apresentação do PowerPoint</vt:lpstr>
      <vt:lpstr>Apresentação do PowerPoint</vt:lpstr>
      <vt:lpstr>Apresentação do PowerPoint</vt:lpstr>
      <vt:lpstr>Apresentação do PowerPoint</vt:lpstr>
      <vt:lpstr>Em suma, a evolução dos HDDs para os SSDs, aliada ao aprimoramento dos barramentos, foi determinante para eliminar gargalos de processamento.    Essa integração não apenas otimizou o armazenamento de dados, mas transformou a comunicação interna do hardware, sendo o pilar central para a alta performance dos computadores modernos.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Azul e Cinzento Moderno Apresentação de TCC Apresentação</dc:title>
  <dc:creator>DELL</dc:creator>
  <cp:lastModifiedBy>DELL</cp:lastModifiedBy>
  <cp:revision>15</cp:revision>
  <dcterms:created xsi:type="dcterms:W3CDTF">2025-12-16T12:33:28Z</dcterms:created>
  <dcterms:modified xsi:type="dcterms:W3CDTF">2025-12-16T13:49:35Z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2025-12-16T00:00:00Z</vt:filetime>
  </property>
  <property fmtid="{D5CDD505-2E9C-101B-9397-08002B2CF9AE}" pid="5" name="Producer">
    <vt:lpwstr>Microsoft® PowerPoint® 2016</vt:lpwstr>
  </property>
</Properties>
</file>